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Nuni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6a70a353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6a70a353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8efe256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8efe256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8efe25678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8efe25678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8efe2567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8efe2567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8efe256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8efe256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8efe2567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8efe2567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8efe2567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8efe2567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8efe2567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8efe2567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8efe2567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8efe2567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8efe2567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8efe2567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6a70a353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6a70a353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6a70a353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6a70a353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6a70a353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6a70a353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6a70a353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6a70a353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6e25f4cf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6e25f4cf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6e25f4cfb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6e25f4cf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56a70a353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56a70a353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en.wikipedia.org/wiki/Sobel_operator" TargetMode="External"/><Relationship Id="rId4" Type="http://schemas.openxmlformats.org/officeDocument/2006/relationships/hyperlink" Target="https://www.pexels.com/photo/purple-petaled-flower-field-1131407/" TargetMode="External"/><Relationship Id="rId11" Type="http://schemas.openxmlformats.org/officeDocument/2006/relationships/hyperlink" Target="http://www.speedup.ch/workshops/w43_2014/tutorial/html/openacc_mpi_1.html" TargetMode="External"/><Relationship Id="rId10" Type="http://schemas.openxmlformats.org/officeDocument/2006/relationships/hyperlink" Target="http://www.speedup.ch/workshops/w43_2014/tutorial/html/openacc_mpi_1.html" TargetMode="External"/><Relationship Id="rId9" Type="http://schemas.openxmlformats.org/officeDocument/2006/relationships/hyperlink" Target="http://www.bu.edu/tech/support/research/software-and-programming/programming/multiprocessor/#MPI" TargetMode="External"/><Relationship Id="rId5" Type="http://schemas.openxmlformats.org/officeDocument/2006/relationships/hyperlink" Target="https://en.wikipedia.org/wiki/Convolution_theorem" TargetMode="External"/><Relationship Id="rId6" Type="http://schemas.openxmlformats.org/officeDocument/2006/relationships/hyperlink" Target="https://docs.computecanada.ca/wiki/OpenACC_Tutorial_-_Data_movement#C.2B.2B_Classes" TargetMode="External"/><Relationship Id="rId7" Type="http://schemas.openxmlformats.org/officeDocument/2006/relationships/hyperlink" Target="http://icl.cs.utk.edu/classes/cosc462/2017/pdf/OpenACC_3.pdf" TargetMode="External"/><Relationship Id="rId8" Type="http://schemas.openxmlformats.org/officeDocument/2006/relationships/hyperlink" Target="https://images.pexels.com/photos/789380/pexels-photo-789380.jpeg?cs=srgb&amp;dl=architecture-cliffside-cold-789380.jpg&amp;fm=jp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Speeding Up Multiscale Edge Detection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CS526 Project Report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Jimmy Dunn and Yahia Bakour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 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2675" y="1123675"/>
            <a:ext cx="5938632" cy="380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 txBox="1"/>
          <p:nvPr>
            <p:ph type="title"/>
          </p:nvPr>
        </p:nvSpPr>
        <p:spPr>
          <a:xfrm>
            <a:off x="819150" y="4523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Multiscale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 txBox="1"/>
          <p:nvPr/>
        </p:nvSpPr>
        <p:spPr>
          <a:xfrm>
            <a:off x="951400" y="2254875"/>
            <a:ext cx="1100400" cy="11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8x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 Parallelization</a:t>
            </a:r>
            <a:endParaRPr/>
          </a:p>
        </p:txBody>
      </p:sp>
      <p:sp>
        <p:nvSpPr>
          <p:cNvPr id="201" name="Google Shape;201;p23"/>
          <p:cNvSpPr txBox="1"/>
          <p:nvPr>
            <p:ph idx="1" type="body"/>
          </p:nvPr>
        </p:nvSpPr>
        <p:spPr>
          <a:xfrm>
            <a:off x="819150" y="1457325"/>
            <a:ext cx="7505700" cy="30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Involved re-writing significant portions of code to remove backwards </a:t>
            </a:r>
            <a:r>
              <a:rPr lang="en" sz="2000"/>
              <a:t>dependencies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Major breakthrough came from utilizing: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#pragma acc parallel loop collapse(n)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#pragma acc data present(ARRAY[:][:])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Removing data dependencies came at the cost of having very ugly serial code, but (nearly) perfectly written parallel code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Keeping data on the GPU and updating when necessary is key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examples of code changes made </a:t>
            </a:r>
            <a:endParaRPr/>
          </a:p>
        </p:txBody>
      </p:sp>
      <p:sp>
        <p:nvSpPr>
          <p:cNvPr id="207" name="Google Shape;207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</a:t>
            </a:r>
            <a:endParaRPr sz="1050">
              <a:solidFill>
                <a:srgbClr val="D4D4D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TMPY[i][j] += 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GY00 + 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(i,j-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GY10 + 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(i+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GY20 +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GY01 +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GY11 +pixels[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(i+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GY21 +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GY02 +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GY12 + 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(i+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GY22;</a:t>
            </a:r>
            <a:endParaRPr sz="1050">
              <a:solidFill>
                <a:srgbClr val="D4D4D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TMPX[i][j] += 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GX00 + 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(i,j-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GX10 + 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(i+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GX20 +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GX01 +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GX11 +pixels[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(i+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GX21 +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(i-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GX02 +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GX12 +  pixels[</a:t>
            </a:r>
            <a:r>
              <a:rPr lang="en" sz="1050">
                <a:solidFill>
                  <a:srgbClr val="DCDCA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yxc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(i+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,j,</a:t>
            </a:r>
            <a:r>
              <a:rPr lang="en" sz="1050">
                <a:solidFill>
                  <a:srgbClr val="B5CEA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050">
                <a:solidFill>
                  <a:srgbClr val="D4D4D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,nx,nc)]* GX22;</a:t>
            </a:r>
            <a:endParaRPr sz="1050">
              <a:solidFill>
                <a:srgbClr val="D4D4D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4"/>
          <p:cNvSpPr txBox="1"/>
          <p:nvPr/>
        </p:nvSpPr>
        <p:spPr>
          <a:xfrm>
            <a:off x="1993100" y="4528125"/>
            <a:ext cx="5281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No one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does this serially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/>
          <p:nvPr>
            <p:ph type="title"/>
          </p:nvPr>
        </p:nvSpPr>
        <p:spPr>
          <a:xfrm>
            <a:off x="387475" y="2577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examples of code changes made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5"/>
          <p:cNvSpPr txBox="1"/>
          <p:nvPr>
            <p:ph idx="1" type="body"/>
          </p:nvPr>
        </p:nvSpPr>
        <p:spPr>
          <a:xfrm>
            <a:off x="663025" y="1650875"/>
            <a:ext cx="7505700" cy="28863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Find edges at various coarser resolution levels. Output must be preallocated.</a:t>
            </a:r>
            <a:endParaRPr sz="8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findMultiscaleEdges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uint8_t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*input, </a:t>
            </a:r>
            <a:r>
              <a:rPr lang="en" sz="8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uint8_t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**output, </a:t>
            </a:r>
            <a:r>
              <a:rPr lang="en" sz="8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*levels, </a:t>
            </a:r>
            <a:r>
              <a:rPr lang="en" sz="8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nlevels, </a:t>
            </a:r>
            <a:r>
              <a:rPr lang="en" sz="8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ny, </a:t>
            </a:r>
            <a:r>
              <a:rPr lang="en" sz="8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nx, </a:t>
            </a:r>
            <a:r>
              <a:rPr lang="en" sz="8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nc) {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i="1" lang="en" sz="11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#pragma</a:t>
            </a: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acc</a:t>
            </a: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copyin</a:t>
            </a: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11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1" i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nx</a:t>
            </a: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b="1" i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ny</a:t>
            </a: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b="1" i="1" lang="en" sz="11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nc</a:t>
            </a:r>
            <a:r>
              <a:rPr b="1" i="1" lang="en" sz="11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b="1" i="1" sz="11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8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Find edges at each of the downsampling levels in levels array and place into output</a:t>
            </a:r>
            <a:endParaRPr sz="8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8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8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l=</a:t>
            </a:r>
            <a:r>
              <a:rPr lang="en" sz="8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;l&lt;nlevels;++l) {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factor = levels[l];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Shrink image to smaller level</a:t>
            </a:r>
            <a:endParaRPr sz="8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uint8_t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*small_img = </a:t>
            </a:r>
            <a:r>
              <a:rPr lang="en" sz="8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0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uint8_t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[ny*nx*nc/(factor*factor)];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shrink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(input, small_img, ny, nx, nc, factor);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0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Detect edges of the shrunk image</a:t>
            </a:r>
            <a:endParaRPr sz="80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findEdges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(small_img, output[l], ny/factor, nx/factor, nc);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8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delete []</a:t>
            </a: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small_img;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MPI Parallelization</a:t>
            </a:r>
            <a:endParaRPr/>
          </a:p>
        </p:txBody>
      </p:sp>
      <p:sp>
        <p:nvSpPr>
          <p:cNvPr id="220" name="Google Shape;220;p26"/>
          <p:cNvSpPr txBox="1"/>
          <p:nvPr>
            <p:ph idx="1" type="body"/>
          </p:nvPr>
        </p:nvSpPr>
        <p:spPr>
          <a:xfrm>
            <a:off x="819150" y="1457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Parallelization done across image scales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Serial within an image scale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Straightforward implementation: each rank runs the shrink-edge detect-enlarge for a single scale factor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Not the best way, but was much easier to code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Should reduce total runtime to that of a single full-scale image</a:t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FFT Convolution Method</a:t>
            </a:r>
            <a:endParaRPr/>
          </a:p>
        </p:txBody>
      </p:sp>
      <p:sp>
        <p:nvSpPr>
          <p:cNvPr id="226" name="Google Shape;226;p27"/>
          <p:cNvSpPr txBox="1"/>
          <p:nvPr>
            <p:ph idx="1" type="body"/>
          </p:nvPr>
        </p:nvSpPr>
        <p:spPr>
          <a:xfrm>
            <a:off x="761025" y="1467675"/>
            <a:ext cx="7505700" cy="3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Fourier convolution theorem speeds up convolutions from O(N</a:t>
            </a:r>
            <a:r>
              <a:rPr baseline="30000" lang="en" sz="2000"/>
              <a:t>2</a:t>
            </a:r>
            <a:r>
              <a:rPr lang="en" sz="2000"/>
              <a:t>) to O(Nlog</a:t>
            </a:r>
            <a:r>
              <a:rPr baseline="-25000" lang="en" sz="2000"/>
              <a:t>2</a:t>
            </a:r>
            <a:r>
              <a:rPr lang="en" sz="2000"/>
              <a:t>(N))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image ⊗ kernel = invFFT(FFT(image) * FFT(kernel))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PROBLEM: our Sobel kernel is </a:t>
            </a:r>
            <a:r>
              <a:rPr b="1" lang="en" sz="2000"/>
              <a:t>only 3x3</a:t>
            </a:r>
            <a:endParaRPr b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Image is much larger (eg. 1920x1232)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Must zeropad kernel to same size as image to use FFT method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Hope for 9N</a:t>
            </a:r>
            <a:r>
              <a:rPr baseline="30000" lang="en" sz="2000"/>
              <a:t>2</a:t>
            </a:r>
            <a:r>
              <a:rPr lang="en" sz="2000"/>
              <a:t> -&gt; 2log</a:t>
            </a:r>
            <a:r>
              <a:rPr baseline="-25000" lang="en" sz="2000"/>
              <a:t>2</a:t>
            </a:r>
            <a:r>
              <a:rPr lang="en" sz="2000"/>
              <a:t>(3) Nlog</a:t>
            </a:r>
            <a:r>
              <a:rPr baseline="-25000" lang="en" sz="2000"/>
              <a:t>2</a:t>
            </a:r>
            <a:r>
              <a:rPr lang="en" sz="2000"/>
              <a:t>(N)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Actually get 9N</a:t>
            </a:r>
            <a:r>
              <a:rPr baseline="30000" lang="en" sz="2000"/>
              <a:t>2</a:t>
            </a:r>
            <a:r>
              <a:rPr lang="en" sz="2000"/>
              <a:t> -&gt; 2N</a:t>
            </a:r>
            <a:r>
              <a:rPr baseline="30000" lang="en" sz="2000"/>
              <a:t>2</a:t>
            </a:r>
            <a:r>
              <a:rPr lang="en" sz="2000"/>
              <a:t>log</a:t>
            </a:r>
            <a:r>
              <a:rPr baseline="-25000" lang="en" sz="2000"/>
              <a:t>2</a:t>
            </a:r>
            <a:r>
              <a:rPr lang="en" sz="2000"/>
              <a:t>(N)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Ends up being much slower, only because we use small 3x3 kernels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Resulting Runtimes</a:t>
            </a:r>
            <a:endParaRPr/>
          </a:p>
        </p:txBody>
      </p:sp>
      <p:sp>
        <p:nvSpPr>
          <p:cNvPr id="232" name="Google Shape;232;p28"/>
          <p:cNvSpPr txBox="1"/>
          <p:nvPr/>
        </p:nvSpPr>
        <p:spPr>
          <a:xfrm>
            <a:off x="4983100" y="1460350"/>
            <a:ext cx="3795300" cy="32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ACC Speedup of about 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8x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on small image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ACC Speedup of about 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14x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on large image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MPI speedup of about 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1.6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x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Splits up multiscale task but bottle-neck remains in the edge detection algorithm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FFT method (not shown) about 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161x slower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than serial, primarily because of zeropadding the 3x3 kernel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For larger kernels (47x47 pix and larger), FFT method beats serial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50" y="1548500"/>
            <a:ext cx="4288639" cy="32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39" name="Google Shape;239;p29"/>
          <p:cNvSpPr txBox="1"/>
          <p:nvPr>
            <p:ph idx="1" type="body"/>
          </p:nvPr>
        </p:nvSpPr>
        <p:spPr>
          <a:xfrm>
            <a:off x="819150" y="1457325"/>
            <a:ext cx="7505700" cy="32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Multiscale edge detection is a prime candidate for parallelization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openACC on a Tesla GPU offers about </a:t>
            </a:r>
            <a:r>
              <a:rPr b="1" lang="en" sz="2000"/>
              <a:t>14</a:t>
            </a:r>
            <a:r>
              <a:rPr b="1" lang="en" sz="2000"/>
              <a:t>x</a:t>
            </a:r>
            <a:r>
              <a:rPr lang="en" sz="2000"/>
              <a:t> </a:t>
            </a:r>
            <a:r>
              <a:rPr b="1" lang="en" sz="2000"/>
              <a:t>speedup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MPI across the scales offers a </a:t>
            </a:r>
            <a:r>
              <a:rPr b="1" lang="en" sz="2000"/>
              <a:t>1.6</a:t>
            </a:r>
            <a:r>
              <a:rPr b="1" lang="en" sz="2000"/>
              <a:t>x</a:t>
            </a:r>
            <a:r>
              <a:rPr lang="en" sz="2000"/>
              <a:t> </a:t>
            </a:r>
            <a:r>
              <a:rPr b="1" lang="en" sz="2000"/>
              <a:t>speedup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FFT convolution method is </a:t>
            </a:r>
            <a:r>
              <a:rPr b="1" lang="en" sz="2000"/>
              <a:t>161</a:t>
            </a:r>
            <a:r>
              <a:rPr b="1" lang="en" sz="2000"/>
              <a:t>x slower</a:t>
            </a:r>
            <a:endParaRPr b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Kernel must be zeropadded, many array copies, int -&gt; complex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MPI+ACC should be even better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i.e. Use MPI to run different scales across multiple GPUs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Did not have time to shoehorn pgc++ into MPI to do this</a:t>
            </a:r>
            <a:endParaRPr sz="20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Tried a few avenues with no success (including SCC’s own instructions)</a:t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45" name="Google Shape;245;p30"/>
          <p:cNvSpPr txBox="1"/>
          <p:nvPr>
            <p:ph idx="1" type="body"/>
          </p:nvPr>
        </p:nvSpPr>
        <p:spPr>
          <a:xfrm>
            <a:off x="819150" y="1457325"/>
            <a:ext cx="7505700" cy="32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“Sobel operator” ,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https://en.wikipedia.org/wiki/Sobel_operator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accessed 4/21/19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“Purple Petaled Flower Field”,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https://www.pexels.com/photo/purple-petaled-flower-field-1131407/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accessed 4/27/19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“Convolution Theorem”,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https://en.wikipedia.org/wiki/Convolution_theorem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accessed 4/25/19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“OpenACC Tutorial - Data movement”,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https://docs.computecanada.ca/wiki/OpenACC_Tutorial_-_Data_movement#C.2B.2B_Classes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accessed 4/24/19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“Advanced OpenACC” , 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http://icl.cs.utk.edu/classes/cosc462/2017/pdf/OpenACC_3.pdf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accessed 4/23/19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“Architecture-cliffside-cold”,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https://images.pexels.com/photos/789380/pexels-photo-789380.jpeg?cs=srgb&amp;dl=architecture-cliffside-cold-789380.jpg&amp;fm=jpg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, accessed 4/22/19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“Multiprocessor Programming: TechWeb : Boston University”, </a:t>
            </a:r>
            <a:r>
              <a:rPr lang="en" sz="1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http://www.bu.edu/tech/support/research/software-and-programming/programming/multiprocessor/#MPI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accessed 4/30/19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AutoNum type="arabicPeriod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“OpenACC + MPI”,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10"/>
              </a:rPr>
              <a:t> </a:t>
            </a:r>
            <a:r>
              <a:rPr lang="en" sz="1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/>
              </a:rPr>
              <a:t>http://www.speedup.ch/workshops/w43_2014/tutorial/html/openacc_mpi_1.html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accessed 4/30/19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457325"/>
            <a:ext cx="7505700" cy="31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Multiscale edge detection is a common algorithm used in computer vision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Useful for tasks like segmentation and registration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Prime candidate for parallelization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For loops for shrinking, convolution, and enlarging are all </a:t>
            </a:r>
            <a:r>
              <a:rPr lang="en" sz="2000"/>
              <a:t>embarrassingly</a:t>
            </a:r>
            <a:r>
              <a:rPr lang="en" sz="2000"/>
              <a:t> parallel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Loop over different edge scales also embarrassingly parallel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Opportunities to use openACC, openMPI, and a smarter serial implementation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6702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edge detection?</a:t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795" y="1496338"/>
            <a:ext cx="4216081" cy="269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450" y="1499746"/>
            <a:ext cx="4216077" cy="2684753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5"/>
          <p:cNvSpPr/>
          <p:nvPr/>
        </p:nvSpPr>
        <p:spPr>
          <a:xfrm>
            <a:off x="4429500" y="2851350"/>
            <a:ext cx="351300" cy="21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 txBox="1"/>
          <p:nvPr/>
        </p:nvSpPr>
        <p:spPr>
          <a:xfrm>
            <a:off x="2094750" y="4418550"/>
            <a:ext cx="49545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Calculated using our serial c++ code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819150" y="5752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Sobel Edge Detection Algorithm</a:t>
            </a:r>
            <a:endParaRPr/>
          </a:p>
        </p:txBody>
      </p:sp>
      <p:sp>
        <p:nvSpPr>
          <p:cNvPr id="150" name="Google Shape;150;p16"/>
          <p:cNvSpPr txBox="1"/>
          <p:nvPr>
            <p:ph idx="1" type="body"/>
          </p:nvPr>
        </p:nvSpPr>
        <p:spPr>
          <a:xfrm>
            <a:off x="0" y="1113900"/>
            <a:ext cx="8750700" cy="29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Original Image is first grayscaled then convolved with the two  3x3 kernels shown below</a:t>
            </a:r>
            <a:endParaRPr/>
          </a:p>
        </p:txBody>
      </p:sp>
      <p:pic>
        <p:nvPicPr>
          <p:cNvPr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825" y="1529797"/>
            <a:ext cx="6869048" cy="104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0824" y="2717148"/>
            <a:ext cx="6628851" cy="206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/>
          <p:nvPr/>
        </p:nvSpPr>
        <p:spPr>
          <a:xfrm>
            <a:off x="4760875" y="4549475"/>
            <a:ext cx="49545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Source: https://en.wikipedia.org/wiki/Sobel_operator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819150" y="440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Multiscale	Edge Detection Algorithm</a:t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524200" y="19170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Shrink Image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Run Edge Detection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Enlarge Image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Rinse &amp; Repeat</a:t>
            </a:r>
            <a:endParaRPr sz="1800"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0249" y="1017725"/>
            <a:ext cx="5916876" cy="378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819150" y="4523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Multiscale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688" y="1121550"/>
            <a:ext cx="5934623" cy="379917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8"/>
          <p:cNvSpPr txBox="1"/>
          <p:nvPr/>
        </p:nvSpPr>
        <p:spPr>
          <a:xfrm>
            <a:off x="951400" y="2254875"/>
            <a:ext cx="1100400" cy="11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1x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819150" y="4523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Multiscale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375" y="1120575"/>
            <a:ext cx="5933048" cy="380164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9"/>
          <p:cNvSpPr txBox="1"/>
          <p:nvPr/>
        </p:nvSpPr>
        <p:spPr>
          <a:xfrm>
            <a:off x="951400" y="2254875"/>
            <a:ext cx="1100400" cy="11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819150" y="4523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Multiscale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475" y="1121325"/>
            <a:ext cx="5933051" cy="380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0"/>
          <p:cNvSpPr txBox="1"/>
          <p:nvPr/>
        </p:nvSpPr>
        <p:spPr>
          <a:xfrm>
            <a:off x="951400" y="2254875"/>
            <a:ext cx="1100400" cy="11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5463" y="1123700"/>
            <a:ext cx="5933077" cy="380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1"/>
          <p:cNvSpPr txBox="1"/>
          <p:nvPr>
            <p:ph type="title"/>
          </p:nvPr>
        </p:nvSpPr>
        <p:spPr>
          <a:xfrm>
            <a:off x="819150" y="4523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Multiscale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1"/>
          <p:cNvSpPr txBox="1"/>
          <p:nvPr/>
        </p:nvSpPr>
        <p:spPr>
          <a:xfrm>
            <a:off x="951400" y="2254875"/>
            <a:ext cx="1100400" cy="11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